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sldIdLst>
    <p:sldId id="262"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402"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304411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4280812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3174696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4223713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722833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271390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416483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1106240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1774653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2812044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540702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52132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3435194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10531223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752232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37762247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CAB4FB-F61A-42DA-BB06-B94ACD5AB8F9}" type="datetimeFigureOut">
              <a:rPr lang="en-US" smtClean="0"/>
              <a:t>8/11/2020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0EEEA9-472E-4AD5-8E70-17BE2671F8E9}" type="slidenum">
              <a:rPr lang="en-US" smtClean="0"/>
              <a:t>‹#›</a:t>
            </a:fld>
            <a:endParaRPr lang="en-US" dirty="0"/>
          </a:p>
        </p:txBody>
      </p:sp>
    </p:spTree>
    <p:extLst>
      <p:ext uri="{BB962C8B-B14F-4D97-AF65-F5344CB8AC3E}">
        <p14:creationId xmlns:p14="http://schemas.microsoft.com/office/powerpoint/2010/main" val="3716049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8CAB4FB-F61A-42DA-BB06-B94ACD5AB8F9}" type="datetimeFigureOut">
              <a:rPr lang="en-US" smtClean="0"/>
              <a:t>8/11/2020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770EEEA9-472E-4AD5-8E70-17BE2671F8E9}" type="slidenum">
              <a:rPr lang="en-US" smtClean="0"/>
              <a:t>‹#›</a:t>
            </a:fld>
            <a:endParaRPr lang="en-US" dirty="0"/>
          </a:p>
        </p:txBody>
      </p:sp>
    </p:spTree>
    <p:extLst>
      <p:ext uri="{BB962C8B-B14F-4D97-AF65-F5344CB8AC3E}">
        <p14:creationId xmlns:p14="http://schemas.microsoft.com/office/powerpoint/2010/main" val="2042206959"/>
      </p:ext>
    </p:extLst>
  </p:cSld>
  <p:clrMap bg1="dk1" tx1="lt1" bg2="dk2" tx2="lt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457" y="452717"/>
            <a:ext cx="9332377" cy="2760745"/>
          </a:xfrm>
        </p:spPr>
        <p:txBody>
          <a:bodyPr/>
          <a:lstStyle/>
          <a:p>
            <a:pPr algn="ctr"/>
            <a:r>
              <a:rPr lang="en-US" b="1" dirty="0">
                <a:latin typeface="Times New Roman" panose="02020603050405020304" pitchFamily="18" charset="0"/>
                <a:cs typeface="Times New Roman" panose="02020603050405020304" pitchFamily="18" charset="0"/>
              </a:rPr>
              <a:t>APPLE COMPANY </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Institutional Affiliation</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professor's Name</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Date</a:t>
            </a:r>
            <a:endParaRPr lang="en-US" dirty="0"/>
          </a:p>
        </p:txBody>
      </p:sp>
    </p:spTree>
    <p:extLst>
      <p:ext uri="{BB962C8B-B14F-4D97-AF65-F5344CB8AC3E}">
        <p14:creationId xmlns:p14="http://schemas.microsoft.com/office/powerpoint/2010/main" val="3125404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6284" y="131396"/>
            <a:ext cx="10515600" cy="1325563"/>
          </a:xfrm>
        </p:spPr>
        <p:txBody>
          <a:bodyPr/>
          <a:lstStyle/>
          <a:p>
            <a:r>
              <a:rPr lang="en-US" sz="2400" dirty="0">
                <a:latin typeface="Times New Roman" panose="02020603050405020304" pitchFamily="18" charset="0"/>
                <a:cs typeface="Times New Roman" panose="02020603050405020304" pitchFamily="18" charset="0"/>
              </a:rPr>
              <a:t>INTRODUCTION</a:t>
            </a:r>
            <a:br>
              <a:rPr lang="en-US" dirty="0"/>
            </a:br>
            <a:endParaRPr lang="en-US" dirty="0"/>
          </a:p>
        </p:txBody>
      </p:sp>
      <p:sp>
        <p:nvSpPr>
          <p:cNvPr id="3" name="Content Placeholder 2"/>
          <p:cNvSpPr>
            <a:spLocks noGrp="1"/>
          </p:cNvSpPr>
          <p:nvPr>
            <p:ph idx="1"/>
          </p:nvPr>
        </p:nvSpPr>
        <p:spPr>
          <a:xfrm>
            <a:off x="1018504" y="912186"/>
            <a:ext cx="10515600" cy="5172411"/>
          </a:xfrm>
        </p:spPr>
        <p:txBody>
          <a:bodyPr/>
          <a:lstStyle/>
          <a:p>
            <a:r>
              <a:rPr lang="en-US" sz="1800" dirty="0">
                <a:latin typeface="Times New Roman" panose="02020603050405020304" pitchFamily="18" charset="0"/>
                <a:cs typeface="Times New Roman" panose="02020603050405020304" pitchFamily="18" charset="0"/>
              </a:rPr>
              <a:t>Apple Inc. is an international tech company which is located in America. Its head office are in Cupertino in California</a:t>
            </a:r>
          </a:p>
          <a:p>
            <a:r>
              <a:rPr lang="en-US" sz="1800" dirty="0">
                <a:latin typeface="Times New Roman" panose="02020603050405020304" pitchFamily="18" charset="0"/>
                <a:cs typeface="Times New Roman" panose="02020603050405020304" pitchFamily="18" charset="0"/>
              </a:rPr>
              <a:t>Apple Company is among the largest tech companies that designs, develops, and vends computer software, consumer electronics such as mobile phones as well as offering online services</a:t>
            </a:r>
          </a:p>
          <a:p>
            <a:r>
              <a:rPr lang="en-US" sz="1800" dirty="0">
                <a:latin typeface="Times New Roman" panose="02020603050405020304" pitchFamily="18" charset="0"/>
                <a:cs typeface="Times New Roman" panose="02020603050405020304" pitchFamily="18" charset="0"/>
              </a:rPr>
              <a:t> Some of its hardware merchandises include the iPad tablet computers, the iPhone smartphone, the Home Pod smart speaker, etc.</a:t>
            </a:r>
          </a:p>
          <a:p>
            <a:r>
              <a:rPr lang="en-US" sz="1800" dirty="0">
                <a:latin typeface="Times New Roman" panose="02020603050405020304" pitchFamily="18" charset="0"/>
                <a:cs typeface="Times New Roman" panose="02020603050405020304" pitchFamily="18" charset="0"/>
              </a:rPr>
              <a:t>Apple's software comprises of the Shazam music identifier, iPods, tvOS, macOS and watchOS operating systems, the iTunes media player, and the Safari web browser</a:t>
            </a:r>
          </a:p>
          <a:p>
            <a:r>
              <a:rPr lang="en-US" sz="1800" dirty="0">
                <a:latin typeface="Times New Roman" panose="02020603050405020304" pitchFamily="18" charset="0"/>
                <a:cs typeface="Times New Roman" panose="02020603050405020304" pitchFamily="18" charset="0"/>
              </a:rPr>
              <a:t>Apple offers online services such as the Ios App store, Apple TV+, Apple Music, Apple Pay Cash, Genius Bar, Apple card, iCloud, among other services</a:t>
            </a:r>
          </a:p>
          <a:p>
            <a:r>
              <a:rPr lang="en-US" sz="1800" dirty="0">
                <a:latin typeface="Times New Roman" panose="02020603050405020304" pitchFamily="18" charset="0"/>
                <a:cs typeface="Times New Roman" panose="02020603050405020304" pitchFamily="18" charset="0"/>
              </a:rPr>
              <a:t>So I work as an IT manager in the apple company, and I made this observation on Friday, 7/11/2020, in the afternoon</a:t>
            </a:r>
          </a:p>
          <a:p>
            <a:r>
              <a:rPr lang="en-US" sz="1800" dirty="0">
                <a:latin typeface="Times New Roman" panose="02020603050405020304" pitchFamily="18" charset="0"/>
                <a:cs typeface="Times New Roman" panose="02020603050405020304" pitchFamily="18" charset="0"/>
              </a:rPr>
              <a:t>Apple products.</a:t>
            </a:r>
          </a:p>
          <a:p>
            <a:endParaRPr lang="en-US" sz="2000"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8509" y="4888753"/>
            <a:ext cx="1105054" cy="16004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6437" y="4977700"/>
            <a:ext cx="1181265" cy="170521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1838" y="4922966"/>
            <a:ext cx="1181265" cy="907341"/>
          </a:xfrm>
          <a:prstGeom prst="rect">
            <a:avLst/>
          </a:prstGeom>
        </p:spPr>
      </p:pic>
    </p:spTree>
    <p:extLst>
      <p:ext uri="{BB962C8B-B14F-4D97-AF65-F5344CB8AC3E}">
        <p14:creationId xmlns:p14="http://schemas.microsoft.com/office/powerpoint/2010/main" val="3371289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4262" y="15474"/>
            <a:ext cx="10515600" cy="1092110"/>
          </a:xfrm>
        </p:spPr>
        <p:txBody>
          <a:bodyPr>
            <a:normAutofit fontScale="90000"/>
          </a:bodyPr>
          <a:lstStyle/>
          <a:p>
            <a:r>
              <a:rPr lang="en-US" sz="3200" dirty="0">
                <a:latin typeface="Times New Roman" panose="02020603050405020304" pitchFamily="18" charset="0"/>
                <a:cs typeface="Times New Roman" panose="02020603050405020304" pitchFamily="18" charset="0"/>
              </a:rPr>
              <a:t>PROFESSIONAL APPEARANCE EXPECTATIONS</a:t>
            </a:r>
            <a:br>
              <a:rPr lang="en-US" dirty="0"/>
            </a:br>
            <a:endParaRPr lang="en-US" dirty="0"/>
          </a:p>
        </p:txBody>
      </p:sp>
      <p:sp>
        <p:nvSpPr>
          <p:cNvPr id="3" name="Content Placeholder 2"/>
          <p:cNvSpPr>
            <a:spLocks noGrp="1"/>
          </p:cNvSpPr>
          <p:nvPr>
            <p:ph idx="1"/>
          </p:nvPr>
        </p:nvSpPr>
        <p:spPr>
          <a:xfrm>
            <a:off x="1173051" y="1004552"/>
            <a:ext cx="10515600" cy="5590304"/>
          </a:xfrm>
        </p:spPr>
        <p:txBody>
          <a:bodyPr/>
          <a:lstStyle/>
          <a:p>
            <a:pPr marL="0" indent="0">
              <a:buNone/>
            </a:pPr>
            <a:r>
              <a:rPr lang="en-US" sz="1800" dirty="0">
                <a:latin typeface="Times New Roman" panose="02020603050405020304" pitchFamily="18" charset="0"/>
                <a:cs typeface="Times New Roman" panose="02020603050405020304" pitchFamily="18" charset="0"/>
              </a:rPr>
              <a:t>Proper dressing in the workplace not only increases an employee's confidence but also attracts and impresses other people they work with. </a:t>
            </a:r>
          </a:p>
          <a:p>
            <a:pPr marL="0" indent="0">
              <a:buNone/>
            </a:pPr>
            <a:r>
              <a:rPr lang="en-US" sz="1800" dirty="0">
                <a:latin typeface="Times New Roman" panose="02020603050405020304" pitchFamily="18" charset="0"/>
                <a:cs typeface="Times New Roman" panose="02020603050405020304" pitchFamily="18" charset="0"/>
              </a:rPr>
              <a:t>The way employees dress reflects how they view their work and the way other people see them and the company</a:t>
            </a:r>
          </a:p>
          <a:p>
            <a:pPr marL="0" indent="0">
              <a:buNone/>
            </a:pPr>
            <a:r>
              <a:rPr lang="en-US" sz="1800" dirty="0">
                <a:latin typeface="Times New Roman" panose="02020603050405020304" pitchFamily="18" charset="0"/>
                <a:cs typeface="Times New Roman" panose="02020603050405020304" pitchFamily="18" charset="0"/>
              </a:rPr>
              <a:t>The following are ways through which employees are supposed to dress in the apple company to maintain a professional image at work</a:t>
            </a:r>
            <a:r>
              <a:rPr lang="en-US" dirty="0">
                <a:latin typeface="Times New Roman" panose="02020603050405020304" pitchFamily="18" charset="0"/>
                <a:cs typeface="Times New Roman" panose="02020603050405020304" pitchFamily="18" charset="0"/>
              </a:rPr>
              <a:t>.</a:t>
            </a:r>
          </a:p>
          <a:p>
            <a:r>
              <a:rPr lang="en-US" sz="1800" dirty="0">
                <a:latin typeface="Times New Roman" panose="02020603050405020304" pitchFamily="18" charset="0"/>
                <a:cs typeface="Times New Roman" panose="02020603050405020304" pitchFamily="18" charset="0"/>
              </a:rPr>
              <a:t>The employees' shoes and clothes should always be fresh and clean.</a:t>
            </a:r>
          </a:p>
          <a:p>
            <a:pPr lvl="0"/>
            <a:r>
              <a:rPr lang="en-US" sz="1800" dirty="0">
                <a:latin typeface="Times New Roman" panose="02020603050405020304" pitchFamily="18" charset="0"/>
                <a:cs typeface="Times New Roman" panose="02020603050405020304" pitchFamily="18" charset="0"/>
              </a:rPr>
              <a:t>Clothes should be ironed to prevent wrinkles, and missing buttons should be replaced immediately.</a:t>
            </a:r>
          </a:p>
          <a:p>
            <a:pPr lvl="0"/>
            <a:r>
              <a:rPr lang="en-US" sz="1800" dirty="0">
                <a:latin typeface="Times New Roman" panose="02020603050405020304" pitchFamily="18" charset="0"/>
                <a:cs typeface="Times New Roman" panose="02020603050405020304" pitchFamily="18" charset="0"/>
              </a:rPr>
              <a:t>Nails should always be clean and trimmed. Nails are indicators that someone pays keen attention to details at work.</a:t>
            </a:r>
          </a:p>
          <a:p>
            <a:pPr lvl="0"/>
            <a:r>
              <a:rPr lang="en-US" sz="1800" dirty="0">
                <a:latin typeface="Times New Roman" panose="02020603050405020304" pitchFamily="18" charset="0"/>
                <a:cs typeface="Times New Roman" panose="02020603050405020304" pitchFamily="18" charset="0"/>
              </a:rPr>
              <a:t>Employees should not put on clothes that are so short, tight, revealing, or baggy.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9148" y="4978569"/>
            <a:ext cx="1943371" cy="174331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8475" y="4937275"/>
            <a:ext cx="2572109" cy="1657581"/>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9754" y="5473938"/>
            <a:ext cx="2210108" cy="1247949"/>
          </a:xfrm>
          <a:prstGeom prst="rect">
            <a:avLst/>
          </a:prstGeom>
        </p:spPr>
      </p:pic>
    </p:spTree>
    <p:extLst>
      <p:ext uri="{BB962C8B-B14F-4D97-AF65-F5344CB8AC3E}">
        <p14:creationId xmlns:p14="http://schemas.microsoft.com/office/powerpoint/2010/main" val="4134275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411" y="0"/>
            <a:ext cx="10515600" cy="1325563"/>
          </a:xfrm>
        </p:spPr>
        <p:txBody>
          <a:bodyPr>
            <a:normAutofit/>
          </a:bodyPr>
          <a:lstStyle/>
          <a:p>
            <a:r>
              <a:rPr lang="en-US" sz="2800" dirty="0">
                <a:latin typeface="+mn-lt"/>
              </a:rPr>
              <a:t>PROFESSIONAL BEHAVIOR EXPECTATIONS</a:t>
            </a:r>
          </a:p>
        </p:txBody>
      </p:sp>
      <p:sp>
        <p:nvSpPr>
          <p:cNvPr id="3" name="Content Placeholder 2"/>
          <p:cNvSpPr>
            <a:spLocks noGrp="1"/>
          </p:cNvSpPr>
          <p:nvPr>
            <p:ph idx="1"/>
          </p:nvPr>
        </p:nvSpPr>
        <p:spPr>
          <a:xfrm>
            <a:off x="876837" y="1091528"/>
            <a:ext cx="10515600" cy="5766471"/>
          </a:xfrm>
        </p:spPr>
        <p:txBody>
          <a:bodyPr>
            <a:normAutofit/>
          </a:bodyPr>
          <a:lstStyle/>
          <a:p>
            <a:r>
              <a:rPr lang="en-US" sz="1800" dirty="0">
                <a:latin typeface="Times New Roman" panose="02020603050405020304" pitchFamily="18" charset="0"/>
                <a:cs typeface="Times New Roman" panose="02020603050405020304" pitchFamily="18" charset="0"/>
              </a:rPr>
              <a:t>Communication is essential in for a good relationship in the workplace place.</a:t>
            </a:r>
          </a:p>
          <a:p>
            <a:r>
              <a:rPr lang="en-US" sz="1800" dirty="0">
                <a:latin typeface="Times New Roman" panose="02020603050405020304" pitchFamily="18" charset="0"/>
                <a:cs typeface="Times New Roman" panose="02020603050405020304" pitchFamily="18" charset="0"/>
              </a:rPr>
              <a:t>Employees and managers should respectfully address each other.</a:t>
            </a:r>
          </a:p>
          <a:p>
            <a:r>
              <a:rPr lang="en-US" sz="1800" dirty="0">
                <a:latin typeface="Times New Roman" panose="02020603050405020304" pitchFamily="18" charset="0"/>
                <a:cs typeface="Times New Roman" panose="02020603050405020304" pitchFamily="18" charset="0"/>
              </a:rPr>
              <a:t> For instance, if an employee is not okay with his/ her colleagues' dress code, it is kinder to tell him or her that "your clothes are too tight or revealing" rather than telling them, "you look so messy.“</a:t>
            </a:r>
          </a:p>
          <a:p>
            <a:r>
              <a:rPr lang="en-US" sz="1800" dirty="0">
                <a:latin typeface="Times New Roman" panose="02020603050405020304" pitchFamily="18" charset="0"/>
                <a:cs typeface="Times New Roman" panose="02020603050405020304" pitchFamily="18" charset="0"/>
              </a:rPr>
              <a:t>New employees who face problems in the workplace should seek help from their  supervisors or either their colleagues who have been working for the company before them.</a:t>
            </a:r>
          </a:p>
          <a:p>
            <a:r>
              <a:rPr lang="en-US" sz="1800" dirty="0">
                <a:latin typeface="Times New Roman" panose="02020603050405020304" pitchFamily="18" charset="0"/>
                <a:cs typeface="Times New Roman" panose="02020603050405020304" pitchFamily="18" charset="0"/>
              </a:rPr>
              <a:t> If there is a valid reason to be late, an employee should talk to his/her supervisor to compensate for the time he/she lost.</a:t>
            </a:r>
          </a:p>
          <a:p>
            <a:r>
              <a:rPr lang="en-US" sz="1800" dirty="0">
                <a:latin typeface="Times New Roman" panose="02020603050405020304" pitchFamily="18" charset="0"/>
                <a:cs typeface="Times New Roman" panose="02020603050405020304" pitchFamily="18" charset="0"/>
              </a:rPr>
              <a:t>In Apple Company, employees </a:t>
            </a:r>
            <a:r>
              <a:rPr lang="en-US" sz="1800" dirty="0" err="1">
                <a:latin typeface="Times New Roman" panose="02020603050405020304" pitchFamily="18" charset="0"/>
                <a:cs typeface="Times New Roman" panose="02020603050405020304" pitchFamily="18" charset="0"/>
              </a:rPr>
              <a:t>asre</a:t>
            </a:r>
            <a:r>
              <a:rPr lang="en-US" sz="1800" dirty="0">
                <a:latin typeface="Times New Roman" panose="02020603050405020304" pitchFamily="18" charset="0"/>
                <a:cs typeface="Times New Roman" panose="02020603050405020304" pitchFamily="18" charset="0"/>
              </a:rPr>
              <a:t> expected to be at the workplace by on time.</a:t>
            </a:r>
          </a:p>
          <a:p>
            <a:r>
              <a:rPr lang="en-US" sz="1800" dirty="0">
                <a:latin typeface="Times New Roman" panose="02020603050405020304" pitchFamily="18" charset="0"/>
                <a:cs typeface="Times New Roman" panose="02020603050405020304" pitchFamily="18" charset="0"/>
              </a:rPr>
              <a:t>During working hours, employees are advised to keep away their mobile phones to avoid disruption.</a:t>
            </a:r>
          </a:p>
          <a:p>
            <a:pPr marL="0" indent="0">
              <a:buNone/>
            </a:pPr>
            <a:endParaRPr lang="en-US" sz="1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3968" y="4978038"/>
            <a:ext cx="2448267" cy="166710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0496" y="5042431"/>
            <a:ext cx="2793503" cy="1815569"/>
          </a:xfrm>
          <a:prstGeom prst="rect">
            <a:avLst/>
          </a:prstGeom>
        </p:spPr>
      </p:pic>
    </p:spTree>
    <p:extLst>
      <p:ext uri="{BB962C8B-B14F-4D97-AF65-F5344CB8AC3E}">
        <p14:creationId xmlns:p14="http://schemas.microsoft.com/office/powerpoint/2010/main" val="150974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9757"/>
            <a:ext cx="10515600" cy="1325563"/>
          </a:xfrm>
        </p:spPr>
        <p:txBody>
          <a:bodyPr/>
          <a:lstStyle/>
          <a:p>
            <a:r>
              <a:rPr lang="en-US" sz="2800" dirty="0">
                <a:latin typeface="Times New Roman" panose="02020603050405020304" pitchFamily="18" charset="0"/>
                <a:cs typeface="Times New Roman" panose="02020603050405020304" pitchFamily="18" charset="0"/>
              </a:rPr>
              <a:t>PROFESSIONAL</a:t>
            </a:r>
            <a:r>
              <a:rPr lang="en-US" sz="2800" dirty="0">
                <a:latin typeface="+mn-lt"/>
              </a:rPr>
              <a:t> FIT</a:t>
            </a:r>
            <a:br>
              <a:rPr lang="en-US" dirty="0"/>
            </a:br>
            <a:endParaRPr lang="en-US" dirty="0"/>
          </a:p>
        </p:txBody>
      </p:sp>
      <p:sp>
        <p:nvSpPr>
          <p:cNvPr id="3" name="Content Placeholder 2"/>
          <p:cNvSpPr>
            <a:spLocks noGrp="1"/>
          </p:cNvSpPr>
          <p:nvPr>
            <p:ph idx="1"/>
          </p:nvPr>
        </p:nvSpPr>
        <p:spPr>
          <a:xfrm>
            <a:off x="838200" y="1207438"/>
            <a:ext cx="10515600" cy="5650561"/>
          </a:xfrm>
        </p:spPr>
        <p:txBody>
          <a:bodyPr/>
          <a:lstStyle/>
          <a:p>
            <a:pPr lvl="0"/>
            <a:r>
              <a:rPr lang="en-US" sz="1800" dirty="0">
                <a:latin typeface="Times New Roman" panose="02020603050405020304" pitchFamily="18" charset="0"/>
                <a:cs typeface="Times New Roman" panose="02020603050405020304" pitchFamily="18" charset="0"/>
              </a:rPr>
              <a:t>Am I able to stand firm to debate and defend my point of view about an inevitable discussion? This question is important because Apple Company wants employees who confident about themselves and their opinions to make things enhanced or better.</a:t>
            </a:r>
          </a:p>
          <a:p>
            <a:pPr lvl="0"/>
            <a:r>
              <a:rPr lang="en-US" sz="1800" dirty="0">
                <a:latin typeface="Times New Roman" panose="02020603050405020304" pitchFamily="18" charset="0"/>
                <a:cs typeface="Times New Roman" panose="02020603050405020304" pitchFamily="18" charset="0"/>
              </a:rPr>
              <a:t>Am I able to abide by the Apple Company's rule against viewing customers' photos? This is because the company values its customer's privacy.</a:t>
            </a:r>
          </a:p>
          <a:p>
            <a:pPr lvl="0"/>
            <a:r>
              <a:rPr lang="en-US" sz="1800" dirty="0">
                <a:latin typeface="Times New Roman" panose="02020603050405020304" pitchFamily="18" charset="0"/>
                <a:cs typeface="Times New Roman" panose="02020603050405020304" pitchFamily="18" charset="0"/>
              </a:rPr>
              <a:t>Am I able to work for approximately 8 to 10 hours per day in five days? This is because employees in the apple company work from Monday to Friday, which totals to about 50 hours per week.</a:t>
            </a:r>
          </a:p>
          <a:p>
            <a:r>
              <a:rPr lang="en-US" sz="1800" dirty="0">
                <a:latin typeface="Times New Roman" panose="02020603050405020304" pitchFamily="18" charset="0"/>
                <a:cs typeface="Times New Roman" panose="02020603050405020304" pitchFamily="18" charset="0"/>
              </a:rPr>
              <a:t>Am I able to keep the company's secrets? This is because Apple Company values secrecy, and revealing secrets about the company can make an employee lose their job.</a:t>
            </a:r>
          </a:p>
          <a:p>
            <a:pPr lvl="0"/>
            <a:endParaRPr lang="en-US" dirty="0"/>
          </a:p>
          <a:p>
            <a:endParaRPr lang="en-US" dirty="0"/>
          </a:p>
        </p:txBody>
      </p:sp>
    </p:spTree>
    <p:extLst>
      <p:ext uri="{BB962C8B-B14F-4D97-AF65-F5344CB8AC3E}">
        <p14:creationId xmlns:p14="http://schemas.microsoft.com/office/powerpoint/2010/main" val="692058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Reference</a:t>
            </a:r>
            <a:br>
              <a:rPr lang="en-US" dirty="0"/>
            </a:br>
            <a:endParaRPr lang="en-US" dirty="0"/>
          </a:p>
        </p:txBody>
      </p:sp>
      <p:sp>
        <p:nvSpPr>
          <p:cNvPr id="3" name="Content Placeholder 2"/>
          <p:cNvSpPr>
            <a:spLocks noGrp="1"/>
          </p:cNvSpPr>
          <p:nvPr>
            <p:ph idx="1"/>
          </p:nvPr>
        </p:nvSpPr>
        <p:spPr>
          <a:xfrm>
            <a:off x="954110" y="1944709"/>
            <a:ext cx="10515600" cy="3337463"/>
          </a:xfrm>
        </p:spPr>
        <p:txBody>
          <a:bodyPr/>
          <a:lstStyle/>
          <a:p>
            <a:r>
              <a:rPr lang="en-US" sz="1800" dirty="0">
                <a:latin typeface="Times New Roman" panose="02020603050405020304" pitchFamily="18" charset="0"/>
                <a:cs typeface="Times New Roman" panose="02020603050405020304" pitchFamily="18" charset="0"/>
              </a:rPr>
              <a:t>DANS, E. (2020). Apple Health.</a:t>
            </a:r>
          </a:p>
          <a:p>
            <a:r>
              <a:rPr lang="en-US" sz="1800" dirty="0">
                <a:latin typeface="Times New Roman" panose="02020603050405020304" pitchFamily="18" charset="0"/>
                <a:cs typeface="Times New Roman" panose="02020603050405020304" pitchFamily="18" charset="0"/>
              </a:rPr>
              <a:t>Lashinsky, A. (2012). </a:t>
            </a:r>
            <a:r>
              <a:rPr lang="en-US" sz="1800" i="1" dirty="0">
                <a:latin typeface="Times New Roman" panose="02020603050405020304" pitchFamily="18" charset="0"/>
                <a:cs typeface="Times New Roman" panose="02020603050405020304" pitchFamily="18" charset="0"/>
              </a:rPr>
              <a:t>Inside Apple: How America's most admired--and secretive--company really works</a:t>
            </a:r>
            <a:r>
              <a:rPr lang="en-US" sz="1800" dirty="0">
                <a:latin typeface="Times New Roman" panose="02020603050405020304" pitchFamily="18" charset="0"/>
                <a:cs typeface="Times New Roman" panose="02020603050405020304" pitchFamily="18" charset="0"/>
              </a:rPr>
              <a:t>. Hachette UK.</a:t>
            </a:r>
          </a:p>
          <a:p>
            <a:r>
              <a:rPr lang="en-US" sz="1800" dirty="0">
                <a:latin typeface="Times New Roman" panose="02020603050405020304" pitchFamily="18" charset="0"/>
                <a:cs typeface="Times New Roman" panose="02020603050405020304" pitchFamily="18" charset="0"/>
              </a:rPr>
              <a:t>Vozza, S. (2017). Why employees at Apple and Google are more productive. </a:t>
            </a:r>
            <a:r>
              <a:rPr lang="en-US" sz="1800" i="1" dirty="0">
                <a:latin typeface="Times New Roman" panose="02020603050405020304" pitchFamily="18" charset="0"/>
                <a:cs typeface="Times New Roman" panose="02020603050405020304" pitchFamily="18" charset="0"/>
              </a:rPr>
              <a:t>Fast Company</a:t>
            </a:r>
            <a:r>
              <a:rPr lang="en-US" sz="1800" dirty="0">
                <a:latin typeface="Times New Roman" panose="02020603050405020304" pitchFamily="18"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8134437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47</TotalTime>
  <Words>627</Words>
  <Application>Microsoft Office PowerPoint</Application>
  <PresentationFormat>Widescreen</PresentationFormat>
  <Paragraphs>34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Century Gothic</vt:lpstr>
      <vt:lpstr>Times New Roman</vt:lpstr>
      <vt:lpstr>Wingdings 3</vt:lpstr>
      <vt:lpstr>Ion</vt:lpstr>
      <vt:lpstr>APPLE COMPANY  Institutional Affiliation professor's Name Date</vt:lpstr>
      <vt:lpstr>INTRODUCTION </vt:lpstr>
      <vt:lpstr>PROFESSIONAL APPEARANCE EXPECTATIONS </vt:lpstr>
      <vt:lpstr>PROFESSIONAL BEHAVIOR EXPECTATIONS</vt:lpstr>
      <vt:lpstr>PROFESSIONAL FIT </vt:lpstr>
      <vt:lpstr>Reference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APPLE COMPANY</dc:title>
  <dc:creator>USER</dc:creator>
  <cp:lastModifiedBy>user</cp:lastModifiedBy>
  <cp:revision>14</cp:revision>
  <dcterms:created xsi:type="dcterms:W3CDTF">2020-08-11T16:06:38Z</dcterms:created>
  <dcterms:modified xsi:type="dcterms:W3CDTF">2020-08-11T18:05:19Z</dcterms:modified>
</cp:coreProperties>
</file>